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sldIdLst>
    <p:sldId id="814" r:id="rId2"/>
    <p:sldId id="747" r:id="rId3"/>
    <p:sldId id="817" r:id="rId4"/>
    <p:sldId id="1170" r:id="rId5"/>
    <p:sldId id="1171" r:id="rId6"/>
    <p:sldId id="1178" r:id="rId7"/>
    <p:sldId id="1179" r:id="rId8"/>
    <p:sldId id="1180" r:id="rId9"/>
    <p:sldId id="751" r:id="rId10"/>
    <p:sldId id="1155" r:id="rId11"/>
    <p:sldId id="1164" r:id="rId12"/>
    <p:sldId id="1160" r:id="rId13"/>
    <p:sldId id="1156" r:id="rId14"/>
    <p:sldId id="1157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77" r:id="rId25"/>
    <p:sldId id="1159" r:id="rId26"/>
    <p:sldId id="1169" r:id="rId27"/>
    <p:sldId id="1161" r:id="rId28"/>
    <p:sldId id="1162" r:id="rId29"/>
    <p:sldId id="1163" r:id="rId30"/>
    <p:sldId id="799" r:id="rId31"/>
    <p:sldId id="810" r:id="rId32"/>
    <p:sldId id="833" r:id="rId33"/>
    <p:sldId id="1153" r:id="rId34"/>
    <p:sldId id="1648" r:id="rId35"/>
    <p:sldId id="1723" r:id="rId36"/>
    <p:sldId id="1534" r:id="rId37"/>
    <p:sldId id="1544" r:id="rId38"/>
    <p:sldId id="1543" r:id="rId39"/>
    <p:sldId id="1545" r:id="rId40"/>
    <p:sldId id="1154" r:id="rId41"/>
    <p:sldId id="934" r:id="rId42"/>
    <p:sldId id="929" r:id="rId43"/>
    <p:sldId id="832" r:id="rId44"/>
    <p:sldId id="930" r:id="rId45"/>
    <p:sldId id="1546" r:id="rId46"/>
    <p:sldId id="1547" r:id="rId47"/>
    <p:sldId id="1203" r:id="rId48"/>
    <p:sldId id="1204" r:id="rId49"/>
    <p:sldId id="1357" r:id="rId50"/>
    <p:sldId id="1485" r:id="rId51"/>
    <p:sldId id="1358" r:id="rId52"/>
    <p:sldId id="1353" r:id="rId53"/>
    <p:sldId id="1354" r:id="rId54"/>
    <p:sldId id="1355" r:id="rId55"/>
    <p:sldId id="1356" r:id="rId56"/>
    <p:sldId id="813" r:id="rId57"/>
    <p:sldId id="931" r:id="rId58"/>
    <p:sldId id="1218" r:id="rId59"/>
    <p:sldId id="933" r:id="rId60"/>
    <p:sldId id="1548" r:id="rId61"/>
    <p:sldId id="1549" r:id="rId62"/>
    <p:sldId id="1222" r:id="rId63"/>
    <p:sldId id="1223" r:id="rId64"/>
    <p:sldId id="1569" r:id="rId65"/>
    <p:sldId id="1568" r:id="rId66"/>
    <p:sldId id="978" r:id="rId67"/>
    <p:sldId id="948" r:id="rId68"/>
    <p:sldId id="949" r:id="rId69"/>
    <p:sldId id="950" r:id="rId70"/>
    <p:sldId id="1550" r:id="rId71"/>
    <p:sldId id="1551" r:id="rId72"/>
    <p:sldId id="1242" r:id="rId73"/>
    <p:sldId id="1257" r:id="rId74"/>
    <p:sldId id="1135" r:id="rId75"/>
    <p:sldId id="1260" r:id="rId76"/>
    <p:sldId id="1259" r:id="rId77"/>
    <p:sldId id="1258" r:id="rId78"/>
    <p:sldId id="1552" r:id="rId79"/>
    <p:sldId id="1553" r:id="rId80"/>
    <p:sldId id="1264" r:id="rId81"/>
    <p:sldId id="1267" r:id="rId82"/>
    <p:sldId id="1270" r:id="rId83"/>
    <p:sldId id="1281" r:id="rId84"/>
    <p:sldId id="983" r:id="rId85"/>
    <p:sldId id="834" r:id="rId86"/>
    <p:sldId id="984" r:id="rId87"/>
    <p:sldId id="992" r:id="rId88"/>
    <p:sldId id="990" r:id="rId89"/>
    <p:sldId id="991" r:id="rId90"/>
    <p:sldId id="987" r:id="rId91"/>
    <p:sldId id="840" r:id="rId92"/>
    <p:sldId id="989" r:id="rId93"/>
    <p:sldId id="1554" r:id="rId94"/>
    <p:sldId id="1555" r:id="rId95"/>
    <p:sldId id="1285" r:id="rId96"/>
    <p:sldId id="1286" r:id="rId97"/>
    <p:sldId id="1287" r:id="rId98"/>
    <p:sldId id="1289" r:id="rId99"/>
    <p:sldId id="1302" r:id="rId100"/>
    <p:sldId id="1303" r:id="rId101"/>
    <p:sldId id="1304" r:id="rId102"/>
    <p:sldId id="1310" r:id="rId103"/>
    <p:sldId id="1309" r:id="rId104"/>
    <p:sldId id="1556" r:id="rId105"/>
    <p:sldId id="1557" r:id="rId106"/>
    <p:sldId id="1314" r:id="rId107"/>
    <p:sldId id="1315" r:id="rId108"/>
    <p:sldId id="1316" r:id="rId109"/>
    <p:sldId id="1329" r:id="rId110"/>
    <p:sldId id="1317" r:id="rId111"/>
    <p:sldId id="1005" r:id="rId112"/>
    <p:sldId id="1008" r:id="rId113"/>
    <p:sldId id="1009" r:id="rId114"/>
    <p:sldId id="1330" r:id="rId115"/>
    <p:sldId id="1014" r:id="rId116"/>
    <p:sldId id="1558" r:id="rId117"/>
    <p:sldId id="1559" r:id="rId118"/>
    <p:sldId id="1333" r:id="rId119"/>
    <p:sldId id="1334" r:id="rId120"/>
    <p:sldId id="1335" r:id="rId121"/>
    <p:sldId id="1336" r:id="rId122"/>
    <p:sldId id="1337" r:id="rId123"/>
    <p:sldId id="1351" r:id="rId124"/>
    <p:sldId id="1338" r:id="rId125"/>
    <p:sldId id="1280" r:id="rId126"/>
    <p:sldId id="927" r:id="rId127"/>
    <p:sldId id="1034" r:id="rId128"/>
    <p:sldId id="1027" r:id="rId129"/>
    <p:sldId id="1041" r:id="rId130"/>
    <p:sldId id="1028" r:id="rId131"/>
    <p:sldId id="1035" r:id="rId132"/>
    <p:sldId id="1560" r:id="rId133"/>
    <p:sldId id="1561" r:id="rId134"/>
    <p:sldId id="1366" r:id="rId135"/>
    <p:sldId id="1367" r:id="rId136"/>
    <p:sldId id="1373" r:id="rId137"/>
    <p:sldId id="1375" r:id="rId138"/>
    <p:sldId id="888" r:id="rId139"/>
    <p:sldId id="1036" r:id="rId140"/>
    <p:sldId id="1055" r:id="rId141"/>
    <p:sldId id="1410" r:id="rId142"/>
    <p:sldId id="1037" r:id="rId143"/>
    <p:sldId id="1562" r:id="rId144"/>
    <p:sldId id="1563" r:id="rId145"/>
    <p:sldId id="1392" r:id="rId146"/>
    <p:sldId id="1393" r:id="rId147"/>
    <p:sldId id="1411" r:id="rId148"/>
    <p:sldId id="1412" r:id="rId149"/>
    <p:sldId id="1400" r:id="rId150"/>
    <p:sldId id="1401" r:id="rId151"/>
    <p:sldId id="1413" r:id="rId152"/>
    <p:sldId id="1420" r:id="rId153"/>
    <p:sldId id="1414" r:id="rId154"/>
    <p:sldId id="1415" r:id="rId155"/>
    <p:sldId id="1416" r:id="rId156"/>
    <p:sldId id="1419" r:id="rId157"/>
    <p:sldId id="1417" r:id="rId158"/>
    <p:sldId id="1418" r:id="rId159"/>
    <p:sldId id="889" r:id="rId160"/>
    <p:sldId id="1088" r:id="rId161"/>
    <p:sldId id="1039" r:id="rId162"/>
    <p:sldId id="1445" r:id="rId163"/>
    <p:sldId id="1446" r:id="rId164"/>
    <p:sldId id="1040" r:id="rId165"/>
    <p:sldId id="1564" r:id="rId166"/>
    <p:sldId id="1565" r:id="rId167"/>
    <p:sldId id="1425" r:id="rId168"/>
    <p:sldId id="1447" r:id="rId169"/>
    <p:sldId id="1448" r:id="rId170"/>
    <p:sldId id="1433" r:id="rId171"/>
    <p:sldId id="1434" r:id="rId172"/>
    <p:sldId id="1436" r:id="rId173"/>
    <p:sldId id="1437" r:id="rId174"/>
    <p:sldId id="1438" r:id="rId175"/>
    <p:sldId id="1282" r:id="rId176"/>
    <p:sldId id="1090" r:id="rId177"/>
    <p:sldId id="1477" r:id="rId178"/>
    <p:sldId id="1449" r:id="rId179"/>
    <p:sldId id="1095" r:id="rId180"/>
    <p:sldId id="1096" r:id="rId181"/>
    <p:sldId id="1120" r:id="rId182"/>
    <p:sldId id="1118" r:id="rId183"/>
    <p:sldId id="1566" r:id="rId184"/>
    <p:sldId id="1567" r:id="rId185"/>
    <p:sldId id="1452" r:id="rId186"/>
    <p:sldId id="1453" r:id="rId187"/>
    <p:sldId id="1459" r:id="rId188"/>
    <p:sldId id="1460" r:id="rId189"/>
    <p:sldId id="1461" r:id="rId190"/>
    <p:sldId id="1462" r:id="rId191"/>
    <p:sldId id="1463" r:id="rId192"/>
    <p:sldId id="1464" r:id="rId193"/>
    <p:sldId id="1465" r:id="rId194"/>
    <p:sldId id="1474" r:id="rId195"/>
    <p:sldId id="1475" r:id="rId196"/>
    <p:sldId id="1476" r:id="rId197"/>
    <p:sldId id="1467" r:id="rId198"/>
    <p:sldId id="1469" r:id="rId199"/>
    <p:sldId id="1473" r:id="rId200"/>
    <p:sldId id="1471" r:id="rId20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55"/>
            <p14:sldId id="1164"/>
            <p14:sldId id="1160"/>
            <p14:sldId id="1156"/>
            <p14:sldId id="1157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  <p14:sldId id="1177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8"/>
            <p14:sldId id="1723"/>
            <p14:sldId id="1534"/>
            <p14:sldId id="1544"/>
            <p14:sldId id="1543"/>
            <p14:sldId id="1545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356"/>
            <p14:sldId id="813"/>
            <p14:sldId id="931"/>
            <p14:sldId id="1218"/>
            <p14:sldId id="933"/>
            <p14:sldId id="1548"/>
            <p14:sldId id="1549"/>
            <p14:sldId id="1222"/>
            <p14:sldId id="1223"/>
            <p14:sldId id="1569"/>
            <p14:sldId id="1568"/>
            <p14:sldId id="978"/>
            <p14:sldId id="948"/>
            <p14:sldId id="949"/>
            <p14:sldId id="950"/>
            <p14:sldId id="1550"/>
            <p14:sldId id="1551"/>
            <p14:sldId id="1242"/>
            <p14:sldId id="1257"/>
            <p14:sldId id="1135"/>
            <p14:sldId id="1260"/>
            <p14:sldId id="1259"/>
            <p14:sldId id="1258"/>
            <p14:sldId id="1552"/>
            <p14:sldId id="1553"/>
            <p14:sldId id="1264"/>
            <p14:sldId id="1267"/>
            <p14:sldId id="1270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554"/>
            <p14:sldId id="1555"/>
            <p14:sldId id="1285"/>
            <p14:sldId id="1286"/>
            <p14:sldId id="1287"/>
            <p14:sldId id="1289"/>
            <p14:sldId id="1302"/>
            <p14:sldId id="1303"/>
            <p14:sldId id="1304"/>
            <p14:sldId id="1310"/>
            <p14:sldId id="1309"/>
            <p14:sldId id="1556"/>
            <p14:sldId id="1557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014"/>
            <p14:sldId id="1558"/>
            <p14:sldId id="1559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041"/>
            <p14:sldId id="1028"/>
            <p14:sldId id="1035"/>
            <p14:sldId id="1560"/>
            <p14:sldId id="1561"/>
            <p14:sldId id="1366"/>
            <p14:sldId id="1367"/>
            <p14:sldId id="1373"/>
            <p14:sldId id="1375"/>
            <p14:sldId id="888"/>
            <p14:sldId id="1036"/>
            <p14:sldId id="1055"/>
            <p14:sldId id="1410"/>
            <p14:sldId id="1037"/>
            <p14:sldId id="1562"/>
            <p14:sldId id="1563"/>
            <p14:sldId id="1392"/>
            <p14:sldId id="1393"/>
            <p14:sldId id="1411"/>
            <p14:sldId id="1412"/>
            <p14:sldId id="1400"/>
            <p14:sldId id="1401"/>
            <p14:sldId id="1413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564"/>
            <p14:sldId id="1565"/>
            <p14:sldId id="1425"/>
            <p14:sldId id="1447"/>
            <p14:sldId id="1448"/>
            <p14:sldId id="1433"/>
            <p14:sldId id="1434"/>
            <p14:sldId id="1436"/>
            <p14:sldId id="1437"/>
            <p14:sldId id="1438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566"/>
            <p14:sldId id="1567"/>
            <p14:sldId id="1452"/>
            <p14:sldId id="1453"/>
            <p14:sldId id="1459"/>
            <p14:sldId id="1460"/>
            <p14:sldId id="1461"/>
            <p14:sldId id="1462"/>
            <p14:sldId id="1463"/>
            <p14:sldId id="1464"/>
            <p14:sldId id="1465"/>
            <p14:sldId id="1474"/>
            <p14:sldId id="1475"/>
            <p14:sldId id="1476"/>
            <p14:sldId id="1467"/>
            <p14:sldId id="1469"/>
            <p14:sldId id="1473"/>
            <p14:sldId id="1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03/05/2021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/>
              <a:t>Explaining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</a:t>
            </a: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6B6523E2-FDB5-4E60-9F0F-7DDD687B03CB}"/>
              </a:ext>
            </a:extLst>
          </p:cNvPr>
          <p:cNvSpPr>
            <a:spLocks noGrp="1"/>
          </p:cNvSpPr>
          <p:nvPr/>
        </p:nvSpPr>
        <p:spPr>
          <a:xfrm>
            <a:off x="895928" y="5065442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01.02 </a:t>
            </a:r>
            <a:r>
              <a:rPr lang="en-US" sz="1800" dirty="0">
                <a:solidFill>
                  <a:srgbClr val="333333"/>
                </a:solidFill>
              </a:rPr>
              <a:t>Dated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 5-May-21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Product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Product » and </a:t>
            </a:r>
            <a:r>
              <a:rPr lang="fr-BE" dirty="0" err="1"/>
              <a:t>its</a:t>
            </a:r>
            <a:r>
              <a:rPr lang="fr-BE" dirty="0"/>
              <a:t> « Variant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3C581-61BE-4C6D-8C1B-AEF9007B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2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14B67B-FBCA-4DC5-A183-B0965289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1225"/>
            <a:ext cx="8915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8246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071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Received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[Supplier to Input]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to Input] ; Created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1206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5C6669F-3F8E-4010-8E7B-0C2D0048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250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24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A7120B-C286-45D4-AC79-7C50A81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58250" cy="2047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EB582-ABD9-4DC4-B3DA-AAB7C773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8" y="2880675"/>
            <a:ext cx="5381605" cy="3432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31D40-38CF-47DE-B687-76DC0F9C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40" y="2875189"/>
            <a:ext cx="5773009" cy="3702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97D86-83B5-47BB-8233-8ADF6D78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48175"/>
            <a:ext cx="8915400" cy="237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C5962-660A-45D1-8849-7189EE4E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75" y="794200"/>
            <a:ext cx="8063345" cy="1699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754C6-3581-45D9-ADC9-62912FD4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2635672"/>
            <a:ext cx="5889091" cy="2684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4C6CD2-CCB0-4CA7-B8D1-73AABD1A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98" y="3429000"/>
            <a:ext cx="6062402" cy="3179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3485D-AFF6-4F3A-AE53-FF8B6DB3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2681"/>
            <a:ext cx="8267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4875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9764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547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34109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874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5BF61-0085-40FC-AD25-6BF4AD35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80" y="1332286"/>
            <a:ext cx="9741420" cy="55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EAAC5-D27F-47CB-9DE5-D6CC719D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5620"/>
            <a:ext cx="9029700" cy="1972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8FC2E-A10D-4DCA-9ED4-3A9C1AD695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721610"/>
            <a:ext cx="5731510" cy="413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690142" y="3564081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62427-ECB8-4B82-B537-ED409D4A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290"/>
            <a:ext cx="8518236" cy="4870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DE7D-F229-48C8-920C-93D4A68B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7A40-E3B8-427E-863B-26D5BFC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6" y="2885257"/>
            <a:ext cx="5319394" cy="3607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9AF7-B1F8-434C-AD86-5AA4C4F3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52" y="2885257"/>
            <a:ext cx="5361666" cy="360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69CBA-8EC7-4D79-A052-E6C7CFE35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7" y="827314"/>
            <a:ext cx="6384754" cy="19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068F-DAF0-47E4-B7BB-2633A12F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2873"/>
            <a:ext cx="7346104" cy="22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138A-BAE2-4B97-BA69-663BB4DE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623293"/>
            <a:ext cx="6456680" cy="223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6CA4C-4F9B-4BC8-AE63-8A717703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4546"/>
            <a:ext cx="9789408" cy="27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433ABE-3A0D-4855-B802-61B953CF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80695" cy="603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F5EFC-43EB-4A22-A26E-5F9B5E43A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9" y="4426321"/>
            <a:ext cx="6175664" cy="12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4D5AC-3E99-4121-96DC-D98CD764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36" y="964728"/>
            <a:ext cx="4257964" cy="2540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F0FD9-67D1-4508-991E-91D227C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28"/>
            <a:ext cx="6933339" cy="5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7BD38-D445-404D-882D-8CFEE48B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9724"/>
            <a:ext cx="8715375" cy="212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940CE-7593-4538-8232-A8CAF7633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4125"/>
            <a:ext cx="8715375" cy="160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6353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9220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191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64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4DBC-1D56-4C00-AF41-1320AF34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6148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181-075C-4ABE-B3A4-BEF16FED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264400" cy="1583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6F5FE-EE60-45DC-A486-5F31EA1C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390"/>
            <a:ext cx="6083651" cy="44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6D53F-9929-4E27-A18D-13457EF9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6979460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0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5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1DD60-564C-41A6-9EE1-AB1AD35C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6308"/>
            <a:ext cx="6499867" cy="57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03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8311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2175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-6]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6069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92172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1944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</a:t>
                      </a:r>
                      <a:r>
                        <a:rPr lang="fr-BE" sz="1200" dirty="0" err="1"/>
                        <a:t>Period</a:t>
                      </a:r>
                      <a:r>
                        <a:rPr lang="fr-BE" sz="1200" dirty="0"/>
                        <a:t> 1st Quarter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3611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F6819-700B-4341-B065-F4AB690F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5519"/>
            <a:ext cx="7604051" cy="38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C48C9-8B5A-4EB3-A851-44B77C18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58036"/>
            <a:ext cx="6211186" cy="18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BA93-27AD-4683-A3E8-911D7C4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449334" cy="158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3D396-79EC-4DF0-96B7-7DBD5A3B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75" y="0"/>
            <a:ext cx="21050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80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27C-46D4-4569-9778-70A8E2FE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7659"/>
            <a:ext cx="11165210" cy="2465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213E1-0454-44B9-9C4A-6D6E49DB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7" y="2540953"/>
            <a:ext cx="8489432" cy="4317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DC3D9-0247-4BC2-898B-516182DF7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34892"/>
            <a:ext cx="8562169" cy="14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E1C52-9D04-40E2-8518-6AA4FCA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46573" cy="19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8D012-DF1E-4FDF-ACE2-99DC0BA0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9121"/>
            <a:ext cx="9061306" cy="305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9A592-96DC-4E6C-8086-DCB1B486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081595"/>
            <a:ext cx="8975581" cy="5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1ED3E-5C12-4770-AD8E-8717BFF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72155" cy="57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A9A86-B4C8-4C39-9795-758AE646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401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1E196-283A-45B8-8F1C-29CC6A20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3101"/>
            <a:ext cx="9135454" cy="40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09089-2C16-4E52-92F4-43DF5E2F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057"/>
            <a:ext cx="8153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255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1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98503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8363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1128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8CB10-24BA-48E5-B1A9-DA6F4E72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5839046" cy="1342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59F07-2C21-4DA0-A38A-FFEAFF55D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9480"/>
            <a:ext cx="5839046" cy="468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03361-9B6D-45E0-8D5A-73E101457C51}"/>
              </a:ext>
            </a:extLst>
          </p:cNvPr>
          <p:cNvSpPr txBox="1"/>
          <p:nvPr/>
        </p:nvSpPr>
        <p:spPr>
          <a:xfrm>
            <a:off x="6762919" y="5405751"/>
            <a:ext cx="488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the </a:t>
            </a:r>
            <a:r>
              <a:rPr lang="fr-BE" dirty="0" err="1">
                <a:solidFill>
                  <a:srgbClr val="FF0000"/>
                </a:solidFill>
              </a:rPr>
              <a:t>following</a:t>
            </a:r>
            <a:r>
              <a:rPr lang="fr-BE" dirty="0">
                <a:solidFill>
                  <a:srgbClr val="FF0000"/>
                </a:solidFill>
              </a:rPr>
              <a:t> states </a:t>
            </a:r>
            <a:r>
              <a:rPr lang="fr-BE" dirty="0" err="1">
                <a:solidFill>
                  <a:srgbClr val="FF0000"/>
                </a:solidFill>
              </a:rPr>
              <a:t>went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from</a:t>
            </a:r>
            <a:r>
              <a:rPr lang="fr-BE" dirty="0">
                <a:solidFill>
                  <a:srgbClr val="FF0000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Invoice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Shipment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Received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3268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0BFF8-0CAE-495C-9346-D5A10599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2992"/>
            <a:ext cx="6141585" cy="58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E612C-9537-46DD-92F7-623C8D7D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27209" cy="21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FF9DC-F9F1-4488-92A0-1892862D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7243"/>
            <a:ext cx="10515600" cy="2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34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3A291-904C-49A6-B21C-25A89769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" y="804198"/>
            <a:ext cx="7588037" cy="165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EE9E8-7C15-453A-A9CF-8080EFC9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" y="2431534"/>
            <a:ext cx="7682574" cy="44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65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0F722-5635-4A3A-8A47-37F37B40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749"/>
            <a:ext cx="8623005" cy="18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29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F07A9-5E09-4C43-94E8-9229820C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2B6D7-7187-4E1C-937A-208D84B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89" y="5326438"/>
            <a:ext cx="3377911" cy="153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D74C4-8673-4178-972A-1AE60D6B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745113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B9F98-5025-40C1-B376-5F746083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1AC0B-85B7-4C57-A271-90226B9D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094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97731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29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0]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8784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23983"/>
              </p:ext>
            </p:extLst>
          </p:nvPr>
        </p:nvGraphicFramePr>
        <p:xfrm>
          <a:off x="850349" y="1038629"/>
          <a:ext cx="1090168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35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br>
                        <a:rPr lang="fr-BE" sz="1200" dirty="0"/>
                      </a:b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 ; Journal « Cash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 ; </a:t>
                      </a: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9287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8643-8F4D-4B99-B71A-2871CCB9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1706"/>
            <a:ext cx="6585857" cy="1866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6415-76F5-431A-9D05-089DC364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513"/>
            <a:ext cx="7152830" cy="41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580D5-CA90-4C5F-9AB7-E3791DD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847114" cy="1737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13EB8-98CF-4E76-91AF-3B6029EC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64541"/>
            <a:ext cx="5965093" cy="42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5572B-F24C-4B12-9702-CE76769A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878789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22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9B619-9D36-46A1-A7A3-887DBF36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6787"/>
            <a:ext cx="8673454" cy="56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21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558FA-89A2-43CE-9292-7543500E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0912"/>
            <a:ext cx="6754091" cy="192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2089-0E58-47C0-AC5B-85BE90F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2205"/>
            <a:ext cx="5559953" cy="2573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453BC-8947-4591-AD6F-20008A57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47" y="3528002"/>
            <a:ext cx="5559953" cy="2577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80F6D-B1B3-4D5A-81AD-FB1B7F677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227" y="0"/>
            <a:ext cx="1600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95344-DE12-4D15-998E-58A6A113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6374"/>
            <a:ext cx="9198429" cy="1882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45F4-55FF-449E-A189-CA09DAD08385}"/>
              </a:ext>
            </a:extLst>
          </p:cNvPr>
          <p:cNvSpPr txBox="1"/>
          <p:nvPr/>
        </p:nvSpPr>
        <p:spPr>
          <a:xfrm>
            <a:off x="939573" y="3429000"/>
            <a:ext cx="591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there</a:t>
            </a:r>
            <a:r>
              <a:rPr lang="fr-BE" dirty="0">
                <a:solidFill>
                  <a:srgbClr val="FF0000"/>
                </a:solidFill>
              </a:rPr>
              <a:t> are no « Payments » </a:t>
            </a:r>
            <a:r>
              <a:rPr lang="fr-BE" dirty="0" err="1">
                <a:solidFill>
                  <a:srgbClr val="FF0000"/>
                </a:solidFill>
              </a:rPr>
              <a:t>registered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02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8D904-6883-4A60-A5F6-5F7DA2F2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CA11D-C59B-4795-9BBC-08D6BF0D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563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3B339-2E59-46CC-A401-DA1B468E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0733"/>
            <a:ext cx="7630594" cy="59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58D8C-8349-472D-8119-E726183F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827314"/>
            <a:ext cx="5330381" cy="60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EF2B3-CF97-409D-A439-C07E5F65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2844731"/>
            <a:ext cx="4613843" cy="233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05EF6-9F5A-4CB1-A203-698C315B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7085"/>
            <a:ext cx="6677025" cy="430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1824-F41E-4DBA-BED6-4780C6BB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420"/>
            <a:ext cx="5676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3815B-D8C5-427C-838F-C44E2585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0" y="0"/>
            <a:ext cx="241935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D225B-1906-4DC1-903E-56C53EC8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532"/>
            <a:ext cx="87153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921163" y="1697762"/>
            <a:ext cx="21513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Supplier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Purchase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Template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Supplier Purchase</a:t>
            </a:r>
          </a:p>
          <a:p>
            <a:pPr algn="r"/>
            <a:r>
              <a:rPr lang="en-GB" sz="1600" b="1" dirty="0"/>
              <a:t>Supplier Shipment</a:t>
            </a:r>
          </a:p>
          <a:p>
            <a:pPr algn="r"/>
            <a:r>
              <a:rPr lang="en-GB" sz="1600" b="1" dirty="0"/>
              <a:t>Supplier Invoice</a:t>
            </a:r>
          </a:p>
          <a:p>
            <a:pPr algn="r"/>
            <a:r>
              <a:rPr lang="en-GB" sz="1600" b="1"/>
              <a:t>Supplier Payment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72493" y="1697762"/>
            <a:ext cx="80294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Activating Supplier-related modules</a:t>
            </a:r>
          </a:p>
          <a:p>
            <a:r>
              <a:rPr lang="en-GB" sz="1600" dirty="0"/>
              <a:t>Activating Product-related modules</a:t>
            </a:r>
          </a:p>
          <a:p>
            <a:r>
              <a:rPr lang="en-GB" sz="1600" dirty="0"/>
              <a:t>Activating Stock-related modules</a:t>
            </a:r>
          </a:p>
          <a:p>
            <a:r>
              <a:rPr lang="en-GB" sz="1600" dirty="0"/>
              <a:t>Activating Purchase-related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</a:t>
            </a:r>
            <a:r>
              <a:rPr lang="en-GB" sz="1600"/>
              <a:t>“Purchase” </a:t>
            </a:r>
            <a:r>
              <a:rPr lang="en-GB" sz="1600" dirty="0"/>
              <a:t>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Purchase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BC4AA-1849-41E6-9071-35747A83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827314"/>
            <a:ext cx="7877175" cy="2495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44" y="865400"/>
            <a:ext cx="4752028" cy="28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7712"/>
            <a:ext cx="3930215" cy="1255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2A89D-E4CD-4D92-8E97-86C21DEA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138"/>
            <a:ext cx="2299421" cy="129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103A0-9909-4439-95D5-EF245EB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28516"/>
            <a:ext cx="3204512" cy="130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CF3D4-6ED6-4758-97CF-2D7E525E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86410"/>
            <a:ext cx="5120696" cy="130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</a:p>
          <a:p>
            <a:pPr marL="285750" indent="-285750">
              <a:buFontTx/>
              <a:buChar char="-"/>
            </a:pPr>
            <a:r>
              <a:rPr lang="fr-BE" dirty="0">
                <a:solidFill>
                  <a:srgbClr val="FF0000"/>
                </a:solidFill>
              </a:rPr>
              <a:t>In </a:t>
            </a:r>
            <a:r>
              <a:rPr lang="fr-BE" dirty="0" err="1">
                <a:solidFill>
                  <a:srgbClr val="FF0000"/>
                </a:solidFill>
              </a:rPr>
              <a:t>red</a:t>
            </a:r>
            <a:r>
              <a:rPr lang="fr-BE" dirty="0">
                <a:solidFill>
                  <a:srgbClr val="FF0000"/>
                </a:solidFill>
              </a:rPr>
              <a:t> : possible </a:t>
            </a:r>
            <a:r>
              <a:rPr lang="fr-BE" dirty="0" err="1">
                <a:solidFill>
                  <a:srgbClr val="FF0000"/>
                </a:solidFill>
              </a:rPr>
              <a:t>error</a:t>
            </a:r>
            <a:endParaRPr lang="fr-BE" dirty="0">
              <a:solidFill>
                <a:srgbClr val="FF0000"/>
              </a:solidFill>
            </a:endParaRP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58F5A-B93F-442D-8CDA-CA6DB24B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1409441"/>
            <a:ext cx="11430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2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55" y="1540493"/>
            <a:ext cx="2272001" cy="10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09CD2-66E5-4196-B153-7F04F8E9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53" y="1540493"/>
            <a:ext cx="2272001" cy="3783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F74EE0-42D4-4AC2-90E9-12959225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51" y="1539798"/>
            <a:ext cx="2272001" cy="2926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0BDBF-235B-4B95-A95A-6E428C4E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849" y="1539798"/>
            <a:ext cx="2272001" cy="41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C2B80E-8BD3-4A34-9691-6A36151E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39" y="1381496"/>
            <a:ext cx="2043071" cy="4677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6A436-9C59-4A57-AC35-9494BAE8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2043071" cy="2067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F5D6C-C905-4FC0-AE72-21B35B46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81" y="1381496"/>
            <a:ext cx="2043072" cy="2067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27A50-3708-40F3-84BE-31B86799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53" y="1291250"/>
            <a:ext cx="2043071" cy="42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81" y="1821515"/>
            <a:ext cx="1952625" cy="408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23320-3394-44CA-9B15-C19747BD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5984"/>
            <a:ext cx="5362214" cy="428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A95C2-CF19-458D-86D0-9538FBA3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74802" cy="1636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813002" y="164555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0606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C98AD-A3B2-43B2-A992-D4AE1CEC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0" y="970870"/>
            <a:ext cx="88582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3711369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1116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6600"/>
            <a:ext cx="11081631" cy="1820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8056"/>
            <a:ext cx="5981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566C7-35CD-41ED-B233-F755147C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32815"/>
            <a:ext cx="8191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6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91681" y="1780912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D3913-A578-4EA5-929E-5E3BB755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5" y="2711546"/>
            <a:ext cx="5319131" cy="4146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AA7A1-2969-4B43-905C-20AC5B9B1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33388"/>
            <a:ext cx="6733478" cy="1695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430658" y="4888385"/>
            <a:ext cx="556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2B3F7-7768-4729-8A6F-90917A96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72055" cy="38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1796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0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B225C-D84A-4D7A-8A67-F0413652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85792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7452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Confirmed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C741E-5F84-4183-B660-6CF49F3C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1"/>
            <a:ext cx="7934325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252B5-6668-44DF-A222-25EC9C7D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8001"/>
            <a:ext cx="8886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F362A-6D4B-4900-A1D4-9CE2E164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571"/>
            <a:ext cx="5798851" cy="57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8530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9504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BC947-6C6E-46FF-BCEE-C7E12424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89157"/>
            <a:ext cx="6670964" cy="2177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11550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9" y="3429000"/>
            <a:ext cx="4890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F401F-1047-42F1-B974-FCC8EB17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50" y="2734482"/>
            <a:ext cx="6089215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A9BDC-B458-4397-82EA-67079A05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599055" cy="15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AD11-BEFE-44BB-96E6-8C5B3484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2058"/>
            <a:ext cx="6835734" cy="4175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EB01D-D837-42F3-B166-43A529ED4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9201727" cy="16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0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1B29-0108-4D8E-8FBA-3EF12851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7D901-9A87-44E7-82F8-F50CF88B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3645"/>
            <a:ext cx="5357761" cy="3690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E2B51-3F55-48ED-A376-AA4FAA88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02828"/>
            <a:ext cx="7317509" cy="21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36BEA5-461F-4C33-99E4-15B0AB78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4662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4610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59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4EDAD-6925-4EF4-90AF-895DF306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77" y="2832411"/>
            <a:ext cx="5177124" cy="40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6F06-92CD-4D53-9FEA-FDC928AC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6713"/>
            <a:ext cx="7045712" cy="1656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F105F-3A93-43D7-A60A-29517C67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83617"/>
            <a:ext cx="6789234" cy="42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EBD5F-DF98-4D80-BF5A-78BF38F8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013770" cy="14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2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31217</TotalTime>
  <Words>4170</Words>
  <Application>Microsoft Office PowerPoint</Application>
  <PresentationFormat>Widescreen</PresentationFormat>
  <Paragraphs>1078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Calibri Light</vt:lpstr>
      <vt:lpstr>Office Theme</vt:lpstr>
      <vt:lpstr>Explaining Tryton installation &amp; usage for first time administrators &amp; users of the system - Usage : Purchase</vt:lpstr>
      <vt:lpstr>Table of Contents</vt:lpstr>
      <vt:lpstr>TOC </vt:lpstr>
      <vt:lpstr>Supplier</vt:lpstr>
      <vt:lpstr>Motivation</vt:lpstr>
      <vt:lpstr>Create</vt:lpstr>
      <vt:lpstr>Create</vt:lpstr>
      <vt:lpstr>Summary</vt:lpstr>
      <vt:lpstr>Product</vt:lpstr>
      <vt:lpstr>Motivation</vt:lpstr>
      <vt:lpstr>Module Activation</vt:lpstr>
      <vt:lpstr>State « Ante »</vt:lpstr>
      <vt:lpstr>Module Activation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Module Activation</vt:lpstr>
      <vt:lpstr>Purchase</vt:lpstr>
      <vt:lpstr>Module Activation</vt:lpstr>
      <vt:lpstr>Module Activation</vt:lpstr>
      <vt:lpstr>Module Activation</vt:lpstr>
      <vt:lpstr>State « Post »</vt:lpstr>
      <vt:lpstr>Purchase Configuration</vt:lpstr>
      <vt:lpstr>Purchase Configuration (1/2)</vt:lpstr>
      <vt:lpstr>Purchase Configuration (2/2)</vt:lpstr>
      <vt:lpstr>Purchase - State Changes - Impact Analysis Model</vt:lpstr>
      <vt:lpstr>« Purchase » related states </vt:lpstr>
      <vt:lpstr>The basic State Diagram for « Purchases » 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Purchase - From « Nill » To « Draft »</vt:lpstr>
      <vt:lpstr>Purchase - From « Nill » To « Draft »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Purchase - From « Draft » To «  Quotation »</vt:lpstr>
      <vt:lpstr>Purchase - From « Draft » To «  Quotation »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Purchase - From « Quotation » To «  Confirmed »</vt:lpstr>
      <vt:lpstr>Purchase - From « Quotation » To «  Confirmed »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Purchase - From « Confirmed » To « Processing »</vt:lpstr>
      <vt:lpstr>Purchase - From « Confirmed » To « Processing »</vt:lpstr>
      <vt:lpstr>2 - Purchases | Purchases (SUP01)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Supplier Shipment - From « Nill » To « Draft »</vt:lpstr>
      <vt:lpstr>Supplier Shipment - From « Nill » To « Draft »</vt:lpstr>
      <vt:lpstr>1 Parties associated to Purchases</vt:lpstr>
      <vt:lpstr>2 - Purchases | Purchases (SUP01)</vt:lpstr>
      <vt:lpstr>3 - Supplier Shipments | Supplier Shipments (SUP01)</vt:lpstr>
      <vt:lpstr>5 - Stock Moves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Supplier Shipment - From « Draft » To « Received »</vt:lpstr>
      <vt:lpstr>Supplier Shipment - From « Draft » To « Received »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 From « Received » To « Done » Impact</vt:lpstr>
      <vt:lpstr>Supplier Shipment - From « Received » To « Done »</vt:lpstr>
      <vt:lpstr>Supplier Shipment - From « Received » To « Done »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(1/2)</vt:lpstr>
      <vt:lpstr>Supplier Invoices (2/2)</vt:lpstr>
      <vt:lpstr>Supplier Invoice Lines</vt:lpstr>
      <vt:lpstr>Supplier Invoices From State « Nill » to State « Draft » Impact</vt:lpstr>
      <vt:lpstr>Supplier Invoices - From « Nill » To « Draft »</vt:lpstr>
      <vt:lpstr>Supplier Invoices - From « Nill » To « Draft »</vt:lpstr>
      <vt:lpstr>1 - Parties associated to Purchases</vt:lpstr>
      <vt:lpstr>2 - Purchases | Purchases (SUP01)</vt:lpstr>
      <vt:lpstr>6 - Invoices | Invoices (SUP01)</vt:lpstr>
      <vt:lpstr>7 -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Supplier Invoices - From « Draft » To « Validated »</vt:lpstr>
      <vt:lpstr>Supplier Invoices - From « Draft » To « Validated »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Supplier Invoices - From « Validated » To « Posted »</vt:lpstr>
      <vt:lpstr>Supplier Invoices - From « Validated » To « Posted »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</vt:lpstr>
      <vt:lpstr>Supplier Invoice</vt:lpstr>
      <vt:lpstr>Payment Impact </vt:lpstr>
      <vt:lpstr>Payment</vt:lpstr>
      <vt:lpstr>Payment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1327</cp:revision>
  <cp:lastPrinted>2021-03-19T09:02:33Z</cp:lastPrinted>
  <dcterms:created xsi:type="dcterms:W3CDTF">2021-02-17T17:09:00Z</dcterms:created>
  <dcterms:modified xsi:type="dcterms:W3CDTF">2021-05-03T16:26:29Z</dcterms:modified>
</cp:coreProperties>
</file>